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6A79E7-3493-4E9D-B176-DEFBFFDCF6C5}" v="3" dt="2025-08-27T13:09:11.5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7" d="100"/>
          <a:sy n="17" d="100"/>
        </p:scale>
        <p:origin x="3048"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FA5202EC-BD66-4529-8DD1-603481E032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3E1D87D5-9090-46FB-8F7C-E7987EA358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919F27-2952-4779-A3E9-6C169DDB7D97}" type="datetimeFigureOut">
              <a:rPr lang="pt-BR" smtClean="0"/>
              <a:t>01/09/2025</a:t>
            </a:fld>
            <a:endParaRPr lang="pt-BR"/>
          </a:p>
        </p:txBody>
      </p:sp>
      <p:sp>
        <p:nvSpPr>
          <p:cNvPr id="4" name="Espaço Reservado para Rodapé 3">
            <a:extLst>
              <a:ext uri="{FF2B5EF4-FFF2-40B4-BE49-F238E27FC236}">
                <a16:creationId xmlns:a16="http://schemas.microsoft.com/office/drawing/2014/main" id="{8C443B84-A11F-4EDD-A60B-0FC7778425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A43419FD-8849-4877-AC8A-5EA689D9A34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7A8920-A566-45D9-8953-29605BD12F60}" type="slidenum">
              <a:rPr lang="pt-BR" smtClean="0"/>
              <a:t>‹nº›</a:t>
            </a:fld>
            <a:endParaRPr lang="pt-BR"/>
          </a:p>
        </p:txBody>
      </p:sp>
    </p:spTree>
    <p:extLst>
      <p:ext uri="{BB962C8B-B14F-4D97-AF65-F5344CB8AC3E}">
        <p14:creationId xmlns:p14="http://schemas.microsoft.com/office/powerpoint/2010/main" val="826396230"/>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9F5D12-D286-42F3-A2B1-F103F2CBEA0F}" type="datetimeFigureOut">
              <a:rPr lang="pt-BR" smtClean="0"/>
              <a:t>01/09/2025</a:t>
            </a:fld>
            <a:endParaRPr lang="pt-BR"/>
          </a:p>
        </p:txBody>
      </p:sp>
      <p:sp>
        <p:nvSpPr>
          <p:cNvPr id="4" name="Espaço Reservado para Imagem de Slide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F77DAA-8B98-410E-AF3C-DA8FB219BF32}" type="slidenum">
              <a:rPr lang="pt-BR" smtClean="0"/>
              <a:t>‹nº›</a:t>
            </a:fld>
            <a:endParaRPr lang="pt-BR"/>
          </a:p>
        </p:txBody>
      </p:sp>
    </p:spTree>
    <p:extLst>
      <p:ext uri="{BB962C8B-B14F-4D97-AF65-F5344CB8AC3E}">
        <p14:creationId xmlns:p14="http://schemas.microsoft.com/office/powerpoint/2010/main" val="113299132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72EEE134-2FFF-487D-902A-270C901E840B}" type="datetimeFigureOut">
              <a:rPr lang="pt-BR" smtClean="0"/>
              <a:t>01/09/2025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1662365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2EEE134-2FFF-487D-902A-270C901E840B}" type="datetimeFigureOut">
              <a:rPr lang="pt-BR" smtClean="0"/>
              <a:t>01/09/2025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2512742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72EEE134-2FFF-487D-902A-270C901E840B}" type="datetimeFigureOut">
              <a:rPr lang="pt-BR" smtClean="0"/>
              <a:t>01/09/2025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2794526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72EEE134-2FFF-487D-902A-270C901E840B}" type="datetimeFigureOut">
              <a:rPr lang="pt-BR" smtClean="0"/>
              <a:t>01/09/2025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307196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4" name="Content Placeholder 3"/>
          <p:cNvSpPr>
            <a:spLocks noGrp="1"/>
          </p:cNvSpPr>
          <p:nvPr>
            <p:ph sz="half" idx="2"/>
          </p:nvPr>
        </p:nvSpPr>
        <p:spPr>
          <a:xfrm>
            <a:off x="2231675" y="15780233"/>
            <a:ext cx="13706415"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6" name="Content Placeholder 5"/>
          <p:cNvSpPr>
            <a:spLocks noGrp="1"/>
          </p:cNvSpPr>
          <p:nvPr>
            <p:ph sz="quarter" idx="4"/>
          </p:nvPr>
        </p:nvSpPr>
        <p:spPr>
          <a:xfrm>
            <a:off x="16402142" y="15780233"/>
            <a:ext cx="13773917"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2EEE134-2FFF-487D-902A-270C901E840B}" type="datetimeFigureOut">
              <a:rPr lang="pt-BR" smtClean="0"/>
              <a:t>01/09/2025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247900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72EEE134-2FFF-487D-902A-270C901E840B}" type="datetimeFigureOut">
              <a:rPr lang="pt-BR" smtClean="0"/>
              <a:t>01/09/2025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1375954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EEE134-2FFF-487D-902A-270C901E840B}" type="datetimeFigureOut">
              <a:rPr lang="pt-BR" smtClean="0"/>
              <a:t>01/09/2025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1865808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2EEE134-2FFF-487D-902A-270C901E840B}" type="datetimeFigureOut">
              <a:rPr lang="pt-BR" smtClean="0"/>
              <a:t>01/09/2025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2249613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2EEE134-2FFF-487D-902A-270C901E840B}" type="datetimeFigureOut">
              <a:rPr lang="pt-BR" smtClean="0"/>
              <a:t>01/09/2025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1878680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2EEE134-2FFF-487D-902A-270C901E840B}" type="datetimeFigureOut">
              <a:rPr lang="pt-BR" smtClean="0"/>
              <a:t>01/09/2025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1126090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2EEE134-2FFF-487D-902A-270C901E840B}" type="datetimeFigureOut">
              <a:rPr lang="pt-BR" smtClean="0"/>
              <a:t>01/09/2025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19837C47-1978-47D4-9918-DE6FB07F22B9}" type="slidenum">
              <a:rPr lang="pt-BR" smtClean="0"/>
              <a:t>‹nº›</a:t>
            </a:fld>
            <a:endParaRPr lang="pt-BR"/>
          </a:p>
        </p:txBody>
      </p:sp>
    </p:spTree>
    <p:extLst>
      <p:ext uri="{BB962C8B-B14F-4D97-AF65-F5344CB8AC3E}">
        <p14:creationId xmlns:p14="http://schemas.microsoft.com/office/powerpoint/2010/main" val="41689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72EEE134-2FFF-487D-902A-270C901E840B}" type="datetimeFigureOut">
              <a:rPr lang="pt-BR" smtClean="0"/>
              <a:t>01/09/2025</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19837C47-1978-47D4-9918-DE6FB07F22B9}" type="slidenum">
              <a:rPr lang="pt-BR" smtClean="0"/>
              <a:t>‹nº›</a:t>
            </a:fld>
            <a:endParaRPr lang="pt-BR"/>
          </a:p>
        </p:txBody>
      </p:sp>
    </p:spTree>
    <p:extLst>
      <p:ext uri="{BB962C8B-B14F-4D97-AF65-F5344CB8AC3E}">
        <p14:creationId xmlns:p14="http://schemas.microsoft.com/office/powerpoint/2010/main" val="965564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5C77254-354C-4E25-881C-0453D3BA8B12}"/>
              </a:ext>
            </a:extLst>
          </p:cNvPr>
          <p:cNvSpPr txBox="1">
            <a:spLocks/>
          </p:cNvSpPr>
          <p:nvPr/>
        </p:nvSpPr>
        <p:spPr bwMode="auto">
          <a:xfrm>
            <a:off x="1852369" y="7370876"/>
            <a:ext cx="28875790" cy="346795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defRPr/>
            </a:pPr>
            <a:r>
              <a:rPr lang="pt-BR" altLang="pt-BR" sz="6000" b="1" dirty="0">
                <a:solidFill>
                  <a:srgbClr val="286D72"/>
                </a:solidFill>
                <a:latin typeface="Arial" panose="020B0604020202020204" pitchFamily="34" charset="0"/>
                <a:cs typeface="Arial" panose="020B0604020202020204" pitchFamily="34" charset="0"/>
              </a:rPr>
              <a:t>TÍTULO DO TRABALHO EM CAIXA ALTA, TAMANHO 60, NEGRITO, NO CENTRO</a:t>
            </a:r>
          </a:p>
          <a:p>
            <a:pPr>
              <a:defRPr/>
            </a:pPr>
            <a:br>
              <a:rPr lang="pt-BR" altLang="pt-BR" sz="6000" i="1" dirty="0">
                <a:latin typeface="Arial" panose="020B0604020202020204" pitchFamily="34" charset="0"/>
                <a:cs typeface="Arial" panose="020B0604020202020204" pitchFamily="34" charset="0"/>
              </a:rPr>
            </a:br>
            <a:endParaRPr lang="pt-BR" altLang="pt-BR" sz="6000" i="1" dirty="0">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6CAF75B9-2957-4526-B973-88A5880F35EF}"/>
              </a:ext>
            </a:extLst>
          </p:cNvPr>
          <p:cNvSpPr txBox="1">
            <a:spLocks/>
          </p:cNvSpPr>
          <p:nvPr/>
        </p:nvSpPr>
        <p:spPr bwMode="auto">
          <a:xfrm>
            <a:off x="1852369" y="10380002"/>
            <a:ext cx="28875790" cy="173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3238500">
              <a:defRPr sz="7400">
                <a:solidFill>
                  <a:schemeClr val="tx1"/>
                </a:solidFill>
                <a:latin typeface="Calibri" panose="020F0502020204030204" pitchFamily="34" charset="0"/>
              </a:defRPr>
            </a:lvl1pPr>
            <a:lvl2pPr marL="742950" indent="-285750" defTabSz="3238500">
              <a:defRPr sz="7400">
                <a:solidFill>
                  <a:schemeClr val="tx1"/>
                </a:solidFill>
                <a:latin typeface="Calibri" panose="020F0502020204030204" pitchFamily="34" charset="0"/>
              </a:defRPr>
            </a:lvl2pPr>
            <a:lvl3pPr marL="1143000" indent="-228600" defTabSz="3238500">
              <a:defRPr sz="7400">
                <a:solidFill>
                  <a:schemeClr val="tx1"/>
                </a:solidFill>
                <a:latin typeface="Calibri" panose="020F0502020204030204" pitchFamily="34" charset="0"/>
              </a:defRPr>
            </a:lvl3pPr>
            <a:lvl4pPr marL="1600200" indent="-228600" defTabSz="3238500">
              <a:defRPr sz="7400">
                <a:solidFill>
                  <a:schemeClr val="tx1"/>
                </a:solidFill>
                <a:latin typeface="Calibri" panose="020F0502020204030204" pitchFamily="34" charset="0"/>
              </a:defRPr>
            </a:lvl4pPr>
            <a:lvl5pPr marL="2057400" indent="-228600" defTabSz="3238500">
              <a:defRPr sz="7400">
                <a:solidFill>
                  <a:schemeClr val="tx1"/>
                </a:solidFill>
                <a:latin typeface="Calibri" panose="020F0502020204030204" pitchFamily="34" charset="0"/>
              </a:defRPr>
            </a:lvl5pPr>
            <a:lvl6pPr marL="2514600" indent="-228600" defTabSz="3238500" eaLnBrk="0" fontAlgn="base" hangingPunct="0">
              <a:spcBef>
                <a:spcPct val="0"/>
              </a:spcBef>
              <a:spcAft>
                <a:spcPct val="0"/>
              </a:spcAft>
              <a:defRPr sz="7400">
                <a:solidFill>
                  <a:schemeClr val="tx1"/>
                </a:solidFill>
                <a:latin typeface="Calibri" panose="020F0502020204030204" pitchFamily="34" charset="0"/>
              </a:defRPr>
            </a:lvl6pPr>
            <a:lvl7pPr marL="2971800" indent="-228600" defTabSz="3238500" eaLnBrk="0" fontAlgn="base" hangingPunct="0">
              <a:spcBef>
                <a:spcPct val="0"/>
              </a:spcBef>
              <a:spcAft>
                <a:spcPct val="0"/>
              </a:spcAft>
              <a:defRPr sz="7400">
                <a:solidFill>
                  <a:schemeClr val="tx1"/>
                </a:solidFill>
                <a:latin typeface="Calibri" panose="020F0502020204030204" pitchFamily="34" charset="0"/>
              </a:defRPr>
            </a:lvl7pPr>
            <a:lvl8pPr marL="3429000" indent="-228600" defTabSz="3238500" eaLnBrk="0" fontAlgn="base" hangingPunct="0">
              <a:spcBef>
                <a:spcPct val="0"/>
              </a:spcBef>
              <a:spcAft>
                <a:spcPct val="0"/>
              </a:spcAft>
              <a:defRPr sz="7400">
                <a:solidFill>
                  <a:schemeClr val="tx1"/>
                </a:solidFill>
                <a:latin typeface="Calibri" panose="020F0502020204030204" pitchFamily="34" charset="0"/>
              </a:defRPr>
            </a:lvl8pPr>
            <a:lvl9pPr marL="3886200" indent="-228600" defTabSz="3238500" eaLnBrk="0" fontAlgn="base" hangingPunct="0">
              <a:spcBef>
                <a:spcPct val="0"/>
              </a:spcBef>
              <a:spcAft>
                <a:spcPct val="0"/>
              </a:spcAft>
              <a:defRPr sz="7400">
                <a:solidFill>
                  <a:schemeClr val="tx1"/>
                </a:solidFill>
                <a:latin typeface="Calibri" panose="020F0502020204030204" pitchFamily="34" charset="0"/>
              </a:defRPr>
            </a:lvl9pPr>
          </a:lstStyle>
          <a:p>
            <a:pPr algn="ctr" eaLnBrk="1" hangingPunct="1">
              <a:lnSpc>
                <a:spcPct val="90000"/>
              </a:lnSpc>
            </a:pPr>
            <a:r>
              <a:rPr lang="pt-BR" altLang="pt-BR" sz="4800" b="1" dirty="0">
                <a:latin typeface="Arial" panose="020B0604020202020204" pitchFamily="34" charset="0"/>
                <a:cs typeface="Arial" panose="020B0604020202020204" pitchFamily="34" charset="0"/>
              </a:rPr>
              <a:t>Nome do/a autor/a (Instituição), nome do/a coautor/a (Instituição)</a:t>
            </a:r>
          </a:p>
          <a:p>
            <a:pPr algn="ctr" eaLnBrk="1" hangingPunct="1">
              <a:lnSpc>
                <a:spcPct val="90000"/>
              </a:lnSpc>
            </a:pPr>
            <a:endParaRPr lang="pt-BR" altLang="pt-BR" sz="4800" b="1" dirty="0">
              <a:latin typeface="Arial" panose="020B0604020202020204" pitchFamily="34" charset="0"/>
              <a:cs typeface="Arial" panose="020B0604020202020204" pitchFamily="34" charset="0"/>
            </a:endParaRPr>
          </a:p>
          <a:p>
            <a:pPr algn="ctr" eaLnBrk="1" hangingPunct="1">
              <a:lnSpc>
                <a:spcPct val="90000"/>
              </a:lnSpc>
            </a:pPr>
            <a:r>
              <a:rPr lang="pt-BR" altLang="pt-BR" sz="4400" dirty="0">
                <a:latin typeface="Arial" panose="020B0604020202020204" pitchFamily="34" charset="0"/>
                <a:cs typeface="Arial" panose="020B0604020202020204" pitchFamily="34" charset="0"/>
              </a:rPr>
              <a:t>EIXO TEMÁTICO</a:t>
            </a:r>
            <a:endParaRPr lang="pt-BR" altLang="pt-BR" sz="4800" dirty="0">
              <a:latin typeface="Arial" panose="020B0604020202020204" pitchFamily="34" charset="0"/>
              <a:cs typeface="Arial" panose="020B0604020202020204" pitchFamily="34" charset="0"/>
            </a:endParaRPr>
          </a:p>
        </p:txBody>
      </p:sp>
      <p:sp>
        <p:nvSpPr>
          <p:cNvPr id="44" name="Espaço Reservado para Conteúdo 7">
            <a:extLst>
              <a:ext uri="{FF2B5EF4-FFF2-40B4-BE49-F238E27FC236}">
                <a16:creationId xmlns:a16="http://schemas.microsoft.com/office/drawing/2014/main" id="{E10B6D1B-68E1-43B9-8F9F-9501EFA3EFBB}"/>
              </a:ext>
            </a:extLst>
          </p:cNvPr>
          <p:cNvSpPr txBox="1">
            <a:spLocks/>
          </p:cNvSpPr>
          <p:nvPr/>
        </p:nvSpPr>
        <p:spPr>
          <a:xfrm>
            <a:off x="1007735" y="13667874"/>
            <a:ext cx="14879965" cy="26806358"/>
          </a:xfrm>
          <a:prstGeom prst="rect">
            <a:avLst/>
          </a:prstGeom>
        </p:spPr>
        <p:txBody>
          <a:bodyPr vert="horz" lIns="91440" tIns="45720" rIns="91440" bIns="45720" rtlCol="0">
            <a:normAutofit/>
          </a:bodyPr>
          <a:lst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a:lstStyle>
          <a:p>
            <a:endParaRPr lang="pt-BR" dirty="0"/>
          </a:p>
        </p:txBody>
      </p:sp>
      <p:sp>
        <p:nvSpPr>
          <p:cNvPr id="45" name="Espaço Reservado para Conteúdo 7">
            <a:extLst>
              <a:ext uri="{FF2B5EF4-FFF2-40B4-BE49-F238E27FC236}">
                <a16:creationId xmlns:a16="http://schemas.microsoft.com/office/drawing/2014/main" id="{C53293C6-C1AC-4347-AD29-E0886CC30838}"/>
              </a:ext>
            </a:extLst>
          </p:cNvPr>
          <p:cNvSpPr txBox="1">
            <a:spLocks/>
          </p:cNvSpPr>
          <p:nvPr/>
        </p:nvSpPr>
        <p:spPr>
          <a:xfrm>
            <a:off x="966236" y="13667874"/>
            <a:ext cx="14879965" cy="26806358"/>
          </a:xfrm>
          <a:prstGeom prst="rect">
            <a:avLst/>
          </a:prstGeom>
        </p:spPr>
        <p:txBody>
          <a:bodyPr vert="horz" lIns="91440" tIns="45720" rIns="91440" bIns="45720" rtlCol="0">
            <a:normAutofit/>
          </a:bodyPr>
          <a:lst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a:lstStyle>
          <a:p>
            <a:endParaRPr lang="pt-BR" dirty="0"/>
          </a:p>
        </p:txBody>
      </p:sp>
      <p:sp>
        <p:nvSpPr>
          <p:cNvPr id="46" name="Espaço Reservado para Conteúdo 7">
            <a:extLst>
              <a:ext uri="{FF2B5EF4-FFF2-40B4-BE49-F238E27FC236}">
                <a16:creationId xmlns:a16="http://schemas.microsoft.com/office/drawing/2014/main" id="{2BC0BC69-B31C-4FD9-B8B3-B07DDCF74685}"/>
              </a:ext>
            </a:extLst>
          </p:cNvPr>
          <p:cNvSpPr txBox="1">
            <a:spLocks/>
          </p:cNvSpPr>
          <p:nvPr/>
        </p:nvSpPr>
        <p:spPr>
          <a:xfrm>
            <a:off x="15846201" y="14246431"/>
            <a:ext cx="12892863" cy="26806358"/>
          </a:xfrm>
          <a:prstGeom prst="rect">
            <a:avLst/>
          </a:prstGeom>
        </p:spPr>
        <p:txBody>
          <a:bodyPr vert="horz" lIns="91440" tIns="45720" rIns="91440" bIns="45720" rtlCol="0">
            <a:normAutofit/>
          </a:bodyPr>
          <a:lst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a:lstStyle>
          <a:p>
            <a:endParaRPr lang="pt-BR" dirty="0"/>
          </a:p>
        </p:txBody>
      </p:sp>
      <p:sp>
        <p:nvSpPr>
          <p:cNvPr id="8" name="Espaço Reservado para Conteúdo 7">
            <a:extLst>
              <a:ext uri="{FF2B5EF4-FFF2-40B4-BE49-F238E27FC236}">
                <a16:creationId xmlns:a16="http://schemas.microsoft.com/office/drawing/2014/main" id="{7A09EB38-DFAF-CCFC-222E-A6520AA81DE5}"/>
              </a:ext>
            </a:extLst>
          </p:cNvPr>
          <p:cNvSpPr txBox="1">
            <a:spLocks/>
          </p:cNvSpPr>
          <p:nvPr/>
        </p:nvSpPr>
        <p:spPr>
          <a:xfrm>
            <a:off x="17062973" y="13063825"/>
            <a:ext cx="13769697" cy="27410407"/>
          </a:xfrm>
          <a:prstGeom prst="rect">
            <a:avLst/>
          </a:prstGeom>
        </p:spPr>
        <p:txBody>
          <a:bodyPr vert="horz" lIns="91440" tIns="45720" rIns="91440" bIns="45720" rtlCol="0">
            <a:normAutofit/>
          </a:bodyPr>
          <a:lst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a:lstStyle>
          <a:p>
            <a:endParaRPr lang="pt-BR" dirty="0"/>
          </a:p>
        </p:txBody>
      </p:sp>
      <p:sp>
        <p:nvSpPr>
          <p:cNvPr id="21" name="Espaço Reservado para Conteúdo 20">
            <a:extLst>
              <a:ext uri="{FF2B5EF4-FFF2-40B4-BE49-F238E27FC236}">
                <a16:creationId xmlns:a16="http://schemas.microsoft.com/office/drawing/2014/main" id="{9D6DC5A3-CE1C-2272-B97D-81F1D6FD9C15}"/>
              </a:ext>
            </a:extLst>
          </p:cNvPr>
          <p:cNvSpPr>
            <a:spLocks noGrp="1"/>
          </p:cNvSpPr>
          <p:nvPr>
            <p:ph sz="half" idx="2"/>
          </p:nvPr>
        </p:nvSpPr>
        <p:spPr>
          <a:xfrm>
            <a:off x="16903057" y="12738499"/>
            <a:ext cx="13701748" cy="27358392"/>
          </a:xfrm>
        </p:spPr>
        <p:txBody>
          <a:bodyPr>
            <a:noAutofit/>
          </a:bodyPr>
          <a:lstStyle/>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Kasd vero et consetetur placerat sanctus voluptua. Eros magna sadipscing tation eirmod qui. Amet et magna lorem est. Rebum ad elit in ipsum mazim ut illum. Lorem est soluta. Stet feugait ea elit nonumy ipsum. Dolor sanctus nonumy ipsum lorem. Adipiscing tempor facilisis takimata dolore labore. Gubergren autem magna labore dolore diam. Erat dolore at diam facer quis iriure. Sed gubergren</a:t>
            </a:r>
            <a:endParaRPr lang="pt-BR" sz="4000" b="1" dirty="0">
              <a:latin typeface="Arial" panose="020B0604020202020204" pitchFamily="34" charset="0"/>
              <a:cs typeface="Arial" panose="020B0604020202020204" pitchFamily="34" charset="0"/>
            </a:endParaRPr>
          </a:p>
          <a:p>
            <a:pPr marL="0" indent="0" algn="just">
              <a:buNone/>
            </a:pPr>
            <a:r>
              <a:rPr lang="pt-BR" sz="5500" b="1" dirty="0">
                <a:latin typeface="Arial" panose="020B0604020202020204" pitchFamily="34" charset="0"/>
                <a:cs typeface="Arial" panose="020B0604020202020204" pitchFamily="34" charset="0"/>
              </a:rPr>
              <a:t>Conclusão</a:t>
            </a:r>
          </a:p>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Kasd vero et consetetur placerat sanctus voluptua. Eros magna sadipscing tation eirmod qui. Amet et magna lorem est. Rebum ad elit in ipsum mazim ut illum. Lorem est soluta. Stet feugait ea elit nonumy ipsum. Dolor sanctus nonumy ipsum lorem. Adipiscing tempor facilisis takimata dolore labore. Gubergren autem magna labore dolore diam. Erat dolore at diam facer quis iriure. Sed gubergren</a:t>
            </a:r>
            <a:endParaRPr lang="pt-BR" sz="4000" b="1" dirty="0">
              <a:latin typeface="Arial" panose="020B0604020202020204" pitchFamily="34" charset="0"/>
              <a:cs typeface="Arial" panose="020B0604020202020204" pitchFamily="34" charset="0"/>
            </a:endParaRPr>
          </a:p>
          <a:p>
            <a:pPr marL="0" indent="0" algn="just">
              <a:buNone/>
            </a:pPr>
            <a:r>
              <a:rPr lang="pt-BR" sz="5500" b="1" dirty="0">
                <a:latin typeface="Arial" panose="020B0604020202020204" pitchFamily="34" charset="0"/>
                <a:cs typeface="Arial" panose="020B0604020202020204" pitchFamily="34" charset="0"/>
              </a:rPr>
              <a:t>Referências</a:t>
            </a:r>
          </a:p>
          <a:p>
            <a:pPr marL="0" indent="0" algn="just" eaLnBrk="1" hangingPunct="1">
              <a:buNone/>
              <a:defRPr/>
            </a:pPr>
            <a:r>
              <a:rPr lang="pt-BR" altLang="pt-BR" sz="4000" dirty="0">
                <a:latin typeface="Arial" panose="020B0604020202020204" pitchFamily="34" charset="0"/>
                <a:cs typeface="Arial" panose="020B0604020202020204" pitchFamily="34" charset="0"/>
              </a:rPr>
              <a:t>ASSOCIAÇÃO BRASILEIRA DE NORMAS TÉCNICAS. </a:t>
            </a:r>
            <a:r>
              <a:rPr lang="pt-BR" altLang="pt-BR" sz="4000" b="1" dirty="0">
                <a:latin typeface="Arial" panose="020B0604020202020204" pitchFamily="34" charset="0"/>
                <a:cs typeface="Arial" panose="020B0604020202020204" pitchFamily="34" charset="0"/>
              </a:rPr>
              <a:t>NBR 14724</a:t>
            </a:r>
            <a:r>
              <a:rPr lang="pt-BR" altLang="pt-BR" sz="4000" dirty="0">
                <a:latin typeface="Arial" panose="020B0604020202020204" pitchFamily="34" charset="0"/>
                <a:cs typeface="Arial" panose="020B0604020202020204" pitchFamily="34" charset="0"/>
              </a:rPr>
              <a:t>: Informação e Documentação - Trabalhos acadêmicos - Apresentação. Rio de Janeiro: ABNT, 2001.</a:t>
            </a:r>
          </a:p>
          <a:p>
            <a:pPr marL="0" indent="0" algn="just" eaLnBrk="1" hangingPunct="1">
              <a:buNone/>
              <a:defRPr/>
            </a:pPr>
            <a:r>
              <a:rPr lang="pt-BR" altLang="pt-BR" sz="4000" dirty="0">
                <a:latin typeface="Arial" panose="020B0604020202020204" pitchFamily="34" charset="0"/>
                <a:cs typeface="Arial" panose="020B0604020202020204" pitchFamily="34" charset="0"/>
              </a:rPr>
              <a:t>ASSOCIAÇÃO BRASILEIRA DE NORMAS TÉCNICAS. </a:t>
            </a:r>
            <a:r>
              <a:rPr lang="pt-BR" altLang="pt-BR" sz="4000" b="1" dirty="0">
                <a:latin typeface="Arial" panose="020B0604020202020204" pitchFamily="34" charset="0"/>
                <a:cs typeface="Arial" panose="020B0604020202020204" pitchFamily="34" charset="0"/>
              </a:rPr>
              <a:t>NBR 18457</a:t>
            </a:r>
            <a:r>
              <a:rPr lang="pt-BR" altLang="pt-BR" sz="4000" dirty="0">
                <a:latin typeface="Arial" panose="020B0604020202020204" pitchFamily="34" charset="0"/>
                <a:cs typeface="Arial" panose="020B0604020202020204" pitchFamily="34" charset="0"/>
              </a:rPr>
              <a:t>: Informação e Documentação - Trabalhos acadêmicos - Apresentação. Rio de Janeiro: ABNT, 2010.</a:t>
            </a:r>
          </a:p>
          <a:p>
            <a:pPr marL="0" indent="0" algn="just" eaLnBrk="1" hangingPunct="1">
              <a:buNone/>
              <a:defRPr/>
            </a:pPr>
            <a:r>
              <a:rPr lang="pt-BR" altLang="pt-BR" sz="4000" dirty="0">
                <a:latin typeface="Arial" panose="020B0604020202020204" pitchFamily="34" charset="0"/>
                <a:cs typeface="Arial" panose="020B0604020202020204" pitchFamily="34" charset="0"/>
              </a:rPr>
              <a:t>ASSOCIAÇÃO BRASILEIRA DE NORMAS TÉCNICAS. </a:t>
            </a:r>
            <a:r>
              <a:rPr lang="pt-BR" altLang="pt-BR" sz="4000" b="1" dirty="0">
                <a:latin typeface="Arial" panose="020B0604020202020204" pitchFamily="34" charset="0"/>
                <a:cs typeface="Arial" panose="020B0604020202020204" pitchFamily="34" charset="0"/>
              </a:rPr>
              <a:t>NBR 17596</a:t>
            </a:r>
            <a:r>
              <a:rPr lang="pt-BR" altLang="pt-BR" sz="4000" dirty="0">
                <a:latin typeface="Arial" panose="020B0604020202020204" pitchFamily="34" charset="0"/>
                <a:cs typeface="Arial" panose="020B0604020202020204" pitchFamily="34" charset="0"/>
              </a:rPr>
              <a:t>: Informação e Documentação - Trabalhos acadêmicos - Apresentação. Rio de Janeiro: ABNT, 2015.</a:t>
            </a:r>
          </a:p>
          <a:p>
            <a:pPr marL="0" indent="0" algn="just" eaLnBrk="1" hangingPunct="1">
              <a:buNone/>
              <a:defRPr/>
            </a:pPr>
            <a:r>
              <a:rPr lang="pt-BR" altLang="pt-BR" sz="4000" dirty="0">
                <a:latin typeface="Arial" panose="020B0604020202020204" pitchFamily="34" charset="0"/>
                <a:cs typeface="Arial" panose="020B0604020202020204" pitchFamily="34" charset="0"/>
              </a:rPr>
              <a:t>MORAES, L. S. </a:t>
            </a:r>
            <a:r>
              <a:rPr lang="pt-BR" altLang="pt-BR" sz="4000" b="1" dirty="0">
                <a:latin typeface="Arial" panose="020B0604020202020204" pitchFamily="34" charset="0"/>
                <a:cs typeface="Arial" panose="020B0604020202020204" pitchFamily="34" charset="0"/>
              </a:rPr>
              <a:t>Apresentação de Trabalhos Científicos</a:t>
            </a:r>
            <a:r>
              <a:rPr lang="pt-BR" altLang="pt-BR" sz="4000" dirty="0">
                <a:latin typeface="Arial" panose="020B0604020202020204" pitchFamily="34" charset="0"/>
                <a:cs typeface="Arial" panose="020B0604020202020204" pitchFamily="34" charset="0"/>
              </a:rPr>
              <a:t>. São Paulo: Edgard Blücher; 1990. 465 p</a:t>
            </a:r>
            <a:endParaRPr lang="pt-BR" altLang="pt-BR" sz="4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23" name="Espaço Reservado para Conteúdo 22">
            <a:extLst>
              <a:ext uri="{FF2B5EF4-FFF2-40B4-BE49-F238E27FC236}">
                <a16:creationId xmlns:a16="http://schemas.microsoft.com/office/drawing/2014/main" id="{CDBE2717-DE55-1262-5342-5581D88EF6BB}"/>
              </a:ext>
            </a:extLst>
          </p:cNvPr>
          <p:cNvSpPr>
            <a:spLocks noGrp="1"/>
          </p:cNvSpPr>
          <p:nvPr>
            <p:ph sz="half" idx="1"/>
          </p:nvPr>
        </p:nvSpPr>
        <p:spPr>
          <a:xfrm>
            <a:off x="1975723" y="12738499"/>
            <a:ext cx="14044097" cy="27358392"/>
          </a:xfrm>
        </p:spPr>
        <p:txBody>
          <a:bodyPr>
            <a:normAutofit/>
          </a:bodyPr>
          <a:lstStyle/>
          <a:p>
            <a:pPr marL="0" indent="0" algn="just">
              <a:buNone/>
            </a:pPr>
            <a:r>
              <a:rPr lang="pt-BR" sz="5500" b="1" dirty="0">
                <a:latin typeface="Arial" panose="020B0604020202020204" pitchFamily="34" charset="0"/>
                <a:cs typeface="Arial" panose="020B0604020202020204" pitchFamily="34" charset="0"/>
              </a:rPr>
              <a:t>Introdução</a:t>
            </a:r>
          </a:p>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O pôster deve ser confeccionado em tamanho 90cm (largura) x 120cm (altura). A fixação e retirada do pôster nos estantes será de resposanbilidade do/a autor/a. A sessão de exposição terá duração de 1h.</a:t>
            </a:r>
          </a:p>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Ut consetetur no accumsan amet ut. Diam et dolores feugiat voluptua. Kasd vero et consetetur placerat sanctus voluptua. Eros magna sadipscing tation eirmod qui. Amet et magna lorem est. Rebum ad elit in ipsum mazim ut illum. Lorem est soluta. Stet feugait ea elit nonumy ipsum. Dolor sanctus nonumy ipsum lorem. Adipiscing tempor facilisis takimata dolore labore. Gubergren autem magna labore dolore diam. Erat dolore at diam facer quis iriure. Sed gubergren. Lorem ipsum dolor sit amet. Diam assum ut. Justo magna lorem amet et magna diam tempor. Wisi vero nisl option. Dolore assum molestie voluptua. Lorem ipsum dolor sit amet. Diam assum ut. Justo magna lorem amet et magna diam tempor. Wisi vero nisl option. Dolore assum molestie voluptua. Sit sea sadipscing labore duo. Consequat erat et veniam ea. Sit clita in te et aliquyam sadipscing. </a:t>
            </a:r>
          </a:p>
          <a:p>
            <a:pPr marL="0" indent="0" algn="just">
              <a:buNone/>
            </a:pPr>
            <a:r>
              <a:rPr lang="pt-BR" sz="5500" b="1" dirty="0">
                <a:latin typeface="Arial" panose="020B0604020202020204" pitchFamily="34" charset="0"/>
                <a:cs typeface="Arial" panose="020B0604020202020204" pitchFamily="34" charset="0"/>
              </a:rPr>
              <a:t>Percurso metodológico</a:t>
            </a:r>
          </a:p>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a:t>
            </a:r>
          </a:p>
          <a:p>
            <a:pPr marL="0" indent="0" algn="just">
              <a:buNone/>
            </a:pPr>
            <a:r>
              <a:rPr lang="pt-BR" sz="5500" b="1" dirty="0">
                <a:latin typeface="Arial" panose="020B0604020202020204" pitchFamily="34" charset="0"/>
                <a:cs typeface="Arial" panose="020B0604020202020204" pitchFamily="34" charset="0"/>
              </a:rPr>
              <a:t>Análise / resultados</a:t>
            </a:r>
          </a:p>
          <a:p>
            <a:pPr marL="0" indent="0" algn="just">
              <a:buNone/>
            </a:pPr>
            <a:r>
              <a:rPr lang="it-IT" altLang="pt-BR" sz="4000" dirty="0">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a:t>
            </a:r>
          </a:p>
          <a:p>
            <a:pPr marL="0" indent="0" algn="just">
              <a:buNone/>
            </a:pPr>
            <a:endParaRPr lang="it-IT" altLang="pt-BR" sz="4000" dirty="0">
              <a:latin typeface="Arial" panose="020B0604020202020204" pitchFamily="34" charset="0"/>
              <a:ea typeface="Times New Roman" panose="02020603050405020304" pitchFamily="18" charset="0"/>
              <a:cs typeface="Arial" panose="020B0604020202020204" pitchFamily="34" charset="0"/>
            </a:endParaRPr>
          </a:p>
        </p:txBody>
      </p:sp>
      <p:pic>
        <p:nvPicPr>
          <p:cNvPr id="3" name="Imagem 2" descr="Logotipo&#10;&#10;O conteúdo gerado por IA pode estar incorreto.">
            <a:extLst>
              <a:ext uri="{FF2B5EF4-FFF2-40B4-BE49-F238E27FC236}">
                <a16:creationId xmlns:a16="http://schemas.microsoft.com/office/drawing/2014/main" id="{E68107C2-9162-638B-F461-FC3BD9D7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0335" y="422420"/>
            <a:ext cx="10438016" cy="4109084"/>
          </a:xfrm>
          <a:prstGeom prst="rect">
            <a:avLst/>
          </a:prstGeom>
        </p:spPr>
      </p:pic>
      <p:sp>
        <p:nvSpPr>
          <p:cNvPr id="9" name="Retângulo 8">
            <a:extLst>
              <a:ext uri="{FF2B5EF4-FFF2-40B4-BE49-F238E27FC236}">
                <a16:creationId xmlns:a16="http://schemas.microsoft.com/office/drawing/2014/main" id="{C2596A3D-6FB6-CE80-D774-0BA20B0215CF}"/>
              </a:ext>
            </a:extLst>
          </p:cNvPr>
          <p:cNvSpPr/>
          <p:nvPr/>
        </p:nvSpPr>
        <p:spPr>
          <a:xfrm>
            <a:off x="0" y="41308205"/>
            <a:ext cx="32399288" cy="1892433"/>
          </a:xfrm>
          <a:prstGeom prst="rect">
            <a:avLst/>
          </a:prstGeom>
          <a:solidFill>
            <a:srgbClr val="0633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descr="Código QR">
            <a:extLst>
              <a:ext uri="{FF2B5EF4-FFF2-40B4-BE49-F238E27FC236}">
                <a16:creationId xmlns:a16="http://schemas.microsoft.com/office/drawing/2014/main" id="{C857BC4C-5FC8-3E75-52B9-E86FAE9FCC22}"/>
              </a:ext>
            </a:extLst>
          </p:cNvPr>
          <p:cNvPicPr>
            <a:picLocks noChangeAspect="1"/>
          </p:cNvPicPr>
          <p:nvPr/>
        </p:nvPicPr>
        <p:blipFill>
          <a:blip r:embed="rId3">
            <a:extLst>
              <a:ext uri="{28A0092B-C50C-407E-A947-70E740481C1C}">
                <a14:useLocalDpi xmlns:a14="http://schemas.microsoft.com/office/drawing/2010/main" val="0"/>
              </a:ext>
            </a:extLst>
          </a:blip>
          <a:srcRect t="73387"/>
          <a:stretch>
            <a:fillRect/>
          </a:stretch>
        </p:blipFill>
        <p:spPr>
          <a:xfrm>
            <a:off x="-5632" y="40376121"/>
            <a:ext cx="32399288" cy="2587367"/>
          </a:xfrm>
          <a:prstGeom prst="rect">
            <a:avLst/>
          </a:prstGeom>
        </p:spPr>
      </p:pic>
      <p:sp>
        <p:nvSpPr>
          <p:cNvPr id="14" name="Retângulo 13">
            <a:extLst>
              <a:ext uri="{FF2B5EF4-FFF2-40B4-BE49-F238E27FC236}">
                <a16:creationId xmlns:a16="http://schemas.microsoft.com/office/drawing/2014/main" id="{DDD92B36-8C37-6369-BD19-D506B3D876B1}"/>
              </a:ext>
            </a:extLst>
          </p:cNvPr>
          <p:cNvSpPr/>
          <p:nvPr/>
        </p:nvSpPr>
        <p:spPr>
          <a:xfrm>
            <a:off x="0" y="-156137"/>
            <a:ext cx="32399288" cy="5395309"/>
          </a:xfrm>
          <a:prstGeom prst="rect">
            <a:avLst/>
          </a:prstGeom>
          <a:solidFill>
            <a:srgbClr val="0633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Código QR">
            <a:extLst>
              <a:ext uri="{FF2B5EF4-FFF2-40B4-BE49-F238E27FC236}">
                <a16:creationId xmlns:a16="http://schemas.microsoft.com/office/drawing/2014/main" id="{ACD3E13B-D817-DF15-54BF-393B270A7178}"/>
              </a:ext>
            </a:extLst>
          </p:cNvPr>
          <p:cNvPicPr>
            <a:picLocks noChangeAspect="1"/>
          </p:cNvPicPr>
          <p:nvPr/>
        </p:nvPicPr>
        <p:blipFill>
          <a:blip r:embed="rId3">
            <a:extLst>
              <a:ext uri="{28A0092B-C50C-407E-A947-70E740481C1C}">
                <a14:useLocalDpi xmlns:a14="http://schemas.microsoft.com/office/drawing/2010/main" val="0"/>
              </a:ext>
            </a:extLst>
          </a:blip>
          <a:srcRect l="-2171" t="-7883" r="-2714" b="22416"/>
          <a:stretch>
            <a:fillRect/>
          </a:stretch>
        </p:blipFill>
        <p:spPr>
          <a:xfrm>
            <a:off x="6520242" y="198408"/>
            <a:ext cx="18651917" cy="4560705"/>
          </a:xfrm>
          <a:prstGeom prst="rect">
            <a:avLst/>
          </a:prstGeom>
        </p:spPr>
      </p:pic>
      <p:pic>
        <p:nvPicPr>
          <p:cNvPr id="18" name="Imagem 17">
            <a:extLst>
              <a:ext uri="{FF2B5EF4-FFF2-40B4-BE49-F238E27FC236}">
                <a16:creationId xmlns:a16="http://schemas.microsoft.com/office/drawing/2014/main" id="{36FF807C-38E1-E1F6-287D-399FC1942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8189" y="41607624"/>
            <a:ext cx="17590577" cy="1355864"/>
          </a:xfrm>
          <a:prstGeom prst="rect">
            <a:avLst/>
          </a:prstGeom>
        </p:spPr>
      </p:pic>
    </p:spTree>
    <p:extLst>
      <p:ext uri="{BB962C8B-B14F-4D97-AF65-F5344CB8AC3E}">
        <p14:creationId xmlns:p14="http://schemas.microsoft.com/office/powerpoint/2010/main" val="164675920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1564</TotalTime>
  <Words>792</Words>
  <Application>Microsoft Office PowerPoint</Application>
  <PresentationFormat>Personalizar</PresentationFormat>
  <Paragraphs>20</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Geison Araujo</dc:creator>
  <cp:lastModifiedBy>Geison Araujo</cp:lastModifiedBy>
  <cp:revision>13</cp:revision>
  <dcterms:created xsi:type="dcterms:W3CDTF">2019-08-25T21:22:13Z</dcterms:created>
  <dcterms:modified xsi:type="dcterms:W3CDTF">2025-09-01T16:59:37Z</dcterms:modified>
</cp:coreProperties>
</file>