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" d="100"/>
          <a:sy n="10" d="100"/>
        </p:scale>
        <p:origin x="2382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FA5202EC-BD66-4529-8DD1-603481E032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E1D87D5-9090-46FB-8F7C-E7987EA3587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919F27-2952-4779-A3E9-6C169DDB7D97}" type="datetimeFigureOut">
              <a:rPr lang="pt-BR" smtClean="0"/>
              <a:t>19/09/2019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C443B84-A11F-4EDD-A60B-0FC77784252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43419FD-8849-4877-AC8A-5EA689D9A34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7A8920-A566-45D9-8953-29605BD12F6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6396230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9F5D12-D286-42F3-A2B1-F103F2CBEA0F}" type="datetimeFigureOut">
              <a:rPr lang="pt-BR" smtClean="0"/>
              <a:t>19/09/2019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F77DAA-8B98-410E-AF3C-DA8FB219BF3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2991320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EE134-2FFF-487D-902A-270C901E840B}" type="datetimeFigureOut">
              <a:rPr lang="pt-BR" smtClean="0"/>
              <a:t>18/09/2019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37C47-1978-47D4-9918-DE6FB07F22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2365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EE134-2FFF-487D-902A-270C901E840B}" type="datetimeFigureOut">
              <a:rPr lang="pt-BR" smtClean="0"/>
              <a:t>18/09/2019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37C47-1978-47D4-9918-DE6FB07F22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2742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EE134-2FFF-487D-902A-270C901E840B}" type="datetimeFigureOut">
              <a:rPr lang="pt-BR" smtClean="0"/>
              <a:t>18/09/2019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37C47-1978-47D4-9918-DE6FB07F22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4526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EE134-2FFF-487D-902A-270C901E840B}" type="datetimeFigureOut">
              <a:rPr lang="pt-BR" smtClean="0"/>
              <a:t>18/09/2019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37C47-1978-47D4-9918-DE6FB07F22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1965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EE134-2FFF-487D-902A-270C901E840B}" type="datetimeFigureOut">
              <a:rPr lang="pt-BR" smtClean="0"/>
              <a:t>18/09/2019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37C47-1978-47D4-9918-DE6FB07F22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9004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EE134-2FFF-487D-902A-270C901E840B}" type="datetimeFigureOut">
              <a:rPr lang="pt-BR" smtClean="0"/>
              <a:t>18/09/2019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37C47-1978-47D4-9918-DE6FB07F22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5954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EE134-2FFF-487D-902A-270C901E840B}" type="datetimeFigureOut">
              <a:rPr lang="pt-BR" smtClean="0"/>
              <a:t>18/09/2019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37C47-1978-47D4-9918-DE6FB07F22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5808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EE134-2FFF-487D-902A-270C901E840B}" type="datetimeFigureOut">
              <a:rPr lang="pt-BR" smtClean="0"/>
              <a:t>18/09/2019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37C47-1978-47D4-9918-DE6FB07F22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9613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EE134-2FFF-487D-902A-270C901E840B}" type="datetimeFigureOut">
              <a:rPr lang="pt-BR" smtClean="0"/>
              <a:t>18/09/2019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37C47-1978-47D4-9918-DE6FB07F22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8680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EE134-2FFF-487D-902A-270C901E840B}" type="datetimeFigureOut">
              <a:rPr lang="pt-BR" smtClean="0"/>
              <a:t>18/09/2019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37C47-1978-47D4-9918-DE6FB07F22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6090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EE134-2FFF-487D-902A-270C901E840B}" type="datetimeFigureOut">
              <a:rPr lang="pt-BR" smtClean="0"/>
              <a:t>18/09/2019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37C47-1978-47D4-9918-DE6FB07F22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8911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EE134-2FFF-487D-902A-270C901E840B}" type="datetimeFigureOut">
              <a:rPr lang="pt-BR" smtClean="0"/>
              <a:t>18/09/2019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37C47-1978-47D4-9918-DE6FB07F22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5564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Agrupar 70">
            <a:extLst>
              <a:ext uri="{FF2B5EF4-FFF2-40B4-BE49-F238E27FC236}">
                <a16:creationId xmlns:a16="http://schemas.microsoft.com/office/drawing/2014/main" id="{AEA60CE5-66DD-4D33-ADD8-1E4A89EF7B0A}"/>
              </a:ext>
            </a:extLst>
          </p:cNvPr>
          <p:cNvGrpSpPr/>
          <p:nvPr/>
        </p:nvGrpSpPr>
        <p:grpSpPr>
          <a:xfrm>
            <a:off x="0" y="-45720"/>
            <a:ext cx="32399288" cy="5921806"/>
            <a:chOff x="0" y="-45720"/>
            <a:chExt cx="32399288" cy="5921806"/>
          </a:xfrm>
        </p:grpSpPr>
        <p:pic>
          <p:nvPicPr>
            <p:cNvPr id="56" name="Espaço Reservado para Conteúdo 29">
              <a:extLst>
                <a:ext uri="{FF2B5EF4-FFF2-40B4-BE49-F238E27FC236}">
                  <a16:creationId xmlns:a16="http://schemas.microsoft.com/office/drawing/2014/main" id="{B991DC86-E4CF-44E1-B31F-5DB9578274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77" t="73143" r="18261"/>
            <a:stretch/>
          </p:blipFill>
          <p:spPr>
            <a:xfrm>
              <a:off x="0" y="-45720"/>
              <a:ext cx="32399288" cy="5639333"/>
            </a:xfrm>
            <a:prstGeom prst="rect">
              <a:avLst/>
            </a:prstGeom>
          </p:spPr>
        </p:pic>
        <p:pic>
          <p:nvPicPr>
            <p:cNvPr id="28" name="Espaço Reservado para Conteúdo 25">
              <a:extLst>
                <a:ext uri="{FF2B5EF4-FFF2-40B4-BE49-F238E27FC236}">
                  <a16:creationId xmlns:a16="http://schemas.microsoft.com/office/drawing/2014/main" id="{874552D7-D52D-40E2-A721-5A12F69981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" r="12216"/>
            <a:stretch/>
          </p:blipFill>
          <p:spPr>
            <a:xfrm>
              <a:off x="0" y="1490389"/>
              <a:ext cx="32399288" cy="4385697"/>
            </a:xfrm>
            <a:prstGeom prst="rect">
              <a:avLst/>
            </a:prstGeom>
          </p:spPr>
        </p:pic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CD086230-0D13-4F92-92C0-65A9EDD5F98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65760" y="0"/>
              <a:ext cx="7589520" cy="4188421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b" anchorCtr="0" compatLnSpc="1">
              <a:prstTxWarp prst="textNoShape">
                <a:avLst/>
              </a:prstTxWarp>
              <a:normAutofit/>
            </a:bodyPr>
            <a:lstStyle>
              <a:lvl1pPr algn="ctr" defTabSz="3239902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125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rPr lang="pt-BR" altLang="pt-BR" sz="26500" b="1" dirty="0">
                  <a:solidFill>
                    <a:srgbClr val="286D72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ENALA</a:t>
              </a:r>
              <a:endParaRPr lang="pt-BR" altLang="pt-BR" sz="26500" i="1" dirty="0">
                <a:latin typeface="Agency FB" panose="020B0503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ítulo 1">
              <a:extLst>
                <a:ext uri="{FF2B5EF4-FFF2-40B4-BE49-F238E27FC236}">
                  <a16:creationId xmlns:a16="http://schemas.microsoft.com/office/drawing/2014/main" id="{F4D9B813-E044-49C7-B61B-C869372082D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955280" y="445119"/>
              <a:ext cx="15864840" cy="2281287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b" anchorCtr="0" compatLnSpc="1">
              <a:prstTxWarp prst="textNoShape">
                <a:avLst/>
              </a:prstTxWarp>
              <a:normAutofit lnSpcReduction="10000"/>
            </a:bodyPr>
            <a:lstStyle>
              <a:lvl1pPr algn="ctr" defTabSz="3239902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125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  <a:defRPr/>
              </a:pPr>
              <a:r>
                <a:rPr lang="pt-BR" altLang="pt-BR" sz="54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I ENCONTRO NACIONAL</a:t>
              </a:r>
            </a:p>
            <a:p>
              <a:pPr algn="l">
                <a:lnSpc>
                  <a:spcPct val="150000"/>
                </a:lnSpc>
                <a:defRPr/>
              </a:pPr>
              <a:r>
                <a:rPr lang="pt-BR" altLang="pt-BR" sz="54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DE LINGUÍSTICA APLICADA</a:t>
              </a:r>
              <a:endParaRPr lang="pt-BR" altLang="pt-BR" sz="5400" b="1" i="1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3" name="Título 1">
              <a:extLst>
                <a:ext uri="{FF2B5EF4-FFF2-40B4-BE49-F238E27FC236}">
                  <a16:creationId xmlns:a16="http://schemas.microsoft.com/office/drawing/2014/main" id="{3317D03C-A429-4499-B366-1BB30DAFCAF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977281" y="2397973"/>
              <a:ext cx="15864840" cy="1105346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b" anchorCtr="0" compatLnSpc="1">
              <a:prstTxWarp prst="textNoShape">
                <a:avLst/>
              </a:prstTxWarp>
              <a:normAutofit/>
            </a:bodyPr>
            <a:lstStyle>
              <a:lvl1pPr algn="ctr" defTabSz="3239902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125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  <a:defRPr/>
              </a:pPr>
              <a:r>
                <a:rPr lang="pt-BR" altLang="pt-BR" sz="2800" dirty="0">
                  <a:latin typeface="Segoe UI" panose="020B0502040204020203" pitchFamily="34" charset="0"/>
                  <a:cs typeface="Segoe UI" panose="020B0502040204020203" pitchFamily="34" charset="0"/>
                </a:rPr>
                <a:t>ESTUDOS DISCURSIVOS DAS PRÁTICAS DE LINGUAGEM</a:t>
              </a:r>
            </a:p>
          </p:txBody>
        </p:sp>
        <p:pic>
          <p:nvPicPr>
            <p:cNvPr id="60" name="Espaço Reservado para Conteúdo 57">
              <a:extLst>
                <a:ext uri="{FF2B5EF4-FFF2-40B4-BE49-F238E27FC236}">
                  <a16:creationId xmlns:a16="http://schemas.microsoft.com/office/drawing/2014/main" id="{9570FFED-1D43-4344-88A6-8ADAB226D7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02318" y="606313"/>
              <a:ext cx="1887661" cy="2610932"/>
            </a:xfrm>
            <a:prstGeom prst="rect">
              <a:avLst/>
            </a:prstGeom>
          </p:spPr>
        </p:pic>
        <p:pic>
          <p:nvPicPr>
            <p:cNvPr id="64" name="Espaço Reservado para Conteúdo 61">
              <a:extLst>
                <a:ext uri="{FF2B5EF4-FFF2-40B4-BE49-F238E27FC236}">
                  <a16:creationId xmlns:a16="http://schemas.microsoft.com/office/drawing/2014/main" id="{37A39C6D-FA5B-4A44-B6D4-A1545B2EA0A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71669" y="966066"/>
              <a:ext cx="5567395" cy="2119730"/>
            </a:xfrm>
            <a:prstGeom prst="rect">
              <a:avLst/>
            </a:prstGeom>
          </p:spPr>
        </p:pic>
      </p:grpSp>
      <p:sp>
        <p:nvSpPr>
          <p:cNvPr id="4" name="Título 1">
            <a:extLst>
              <a:ext uri="{FF2B5EF4-FFF2-40B4-BE49-F238E27FC236}">
                <a16:creationId xmlns:a16="http://schemas.microsoft.com/office/drawing/2014/main" id="{35C77254-354C-4E25-881C-0453D3BA8B12}"/>
              </a:ext>
            </a:extLst>
          </p:cNvPr>
          <p:cNvSpPr txBox="1">
            <a:spLocks/>
          </p:cNvSpPr>
          <p:nvPr/>
        </p:nvSpPr>
        <p:spPr bwMode="auto">
          <a:xfrm>
            <a:off x="1761749" y="6602052"/>
            <a:ext cx="28875790" cy="346795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pt-BR" altLang="pt-BR" sz="6000" b="1" dirty="0">
                <a:solidFill>
                  <a:srgbClr val="286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DO TRABALHO EM CAIXA ALTA, TAMANHO 60, NEGRITO, NO CENTRO, NO TOPO</a:t>
            </a:r>
            <a:r>
              <a:rPr lang="pt-BR" alt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altLang="pt-BR" sz="6000" i="1" dirty="0">
                <a:latin typeface="Arial" panose="020B0604020202020204" pitchFamily="34" charset="0"/>
                <a:cs typeface="Arial" panose="020B0604020202020204" pitchFamily="34" charset="0"/>
              </a:rPr>
              <a:t>subtítulo em caixa baixa e itálico </a:t>
            </a:r>
          </a:p>
          <a:p>
            <a:pPr>
              <a:defRPr/>
            </a:pPr>
            <a:br>
              <a:rPr lang="pt-BR" altLang="pt-BR" sz="60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altLang="pt-BR" sz="6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6CAF75B9-2957-4526-B973-88A5880F35EF}"/>
              </a:ext>
            </a:extLst>
          </p:cNvPr>
          <p:cNvSpPr txBox="1">
            <a:spLocks/>
          </p:cNvSpPr>
          <p:nvPr/>
        </p:nvSpPr>
        <p:spPr bwMode="auto">
          <a:xfrm>
            <a:off x="1761749" y="8818008"/>
            <a:ext cx="28875790" cy="3050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3238500">
              <a:defRPr sz="7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3238500">
              <a:defRPr sz="7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3238500">
              <a:defRPr sz="7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3238500">
              <a:defRPr sz="7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3238500">
              <a:defRPr sz="7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2385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2385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2385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238500" eaLnBrk="0" fontAlgn="base" hangingPunct="0">
              <a:spcBef>
                <a:spcPct val="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pt-BR" altLang="pt-BR" sz="4800" b="1" dirty="0">
                <a:latin typeface="Arial" panose="020B0604020202020204" pitchFamily="34" charset="0"/>
                <a:cs typeface="Arial" panose="020B0604020202020204" pitchFamily="34" charset="0"/>
              </a:rPr>
              <a:t>SOBRENOME, autor (IES), SOBRENOME, autor (IES), SOBRENOME, autor (IES)</a:t>
            </a:r>
          </a:p>
          <a:p>
            <a:pPr algn="ctr" eaLnBrk="1" hangingPunct="1">
              <a:lnSpc>
                <a:spcPct val="90000"/>
              </a:lnSpc>
            </a:pPr>
            <a:r>
              <a:rPr lang="pt-BR" altLang="pt-BR" sz="4800" dirty="0">
                <a:latin typeface="Arial" panose="020B0604020202020204" pitchFamily="34" charset="0"/>
                <a:cs typeface="Arial" panose="020B0604020202020204" pitchFamily="34" charset="0"/>
              </a:rPr>
              <a:t>Grupo de Pesquisa e/ou agência de fomento (se houver)</a:t>
            </a:r>
          </a:p>
          <a:p>
            <a:pPr algn="ctr" eaLnBrk="1" hangingPunct="1">
              <a:lnSpc>
                <a:spcPct val="90000"/>
              </a:lnSpc>
            </a:pPr>
            <a:endParaRPr lang="pt-BR" altLang="pt-BR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pt-BR" altLang="pt-BR" sz="4800" b="1" dirty="0">
                <a:latin typeface="Arial" panose="020B0604020202020204" pitchFamily="34" charset="0"/>
                <a:cs typeface="Arial" panose="020B0604020202020204" pitchFamily="34" charset="0"/>
              </a:rPr>
              <a:t>EIXO TEMÁTICO</a:t>
            </a:r>
            <a:endParaRPr lang="pt-BR" altLang="pt-BR"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Espaço Reservado para Conteúdo 7">
            <a:extLst>
              <a:ext uri="{FF2B5EF4-FFF2-40B4-BE49-F238E27FC236}">
                <a16:creationId xmlns:a16="http://schemas.microsoft.com/office/drawing/2014/main" id="{5975EB9E-7122-41FB-B628-A0A50A8595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761749" y="13089316"/>
            <a:ext cx="13769697" cy="27410407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44" name="Espaço Reservado para Conteúdo 7">
            <a:extLst>
              <a:ext uri="{FF2B5EF4-FFF2-40B4-BE49-F238E27FC236}">
                <a16:creationId xmlns:a16="http://schemas.microsoft.com/office/drawing/2014/main" id="{E10B6D1B-68E1-43B9-8F9F-9501EFA3EFBB}"/>
              </a:ext>
            </a:extLst>
          </p:cNvPr>
          <p:cNvSpPr txBox="1">
            <a:spLocks/>
          </p:cNvSpPr>
          <p:nvPr/>
        </p:nvSpPr>
        <p:spPr>
          <a:xfrm>
            <a:off x="1007735" y="13667874"/>
            <a:ext cx="14879965" cy="268063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809976" indent="-809976" algn="l" defTabSz="3239902" rtl="0" eaLnBrk="1" latinLnBrk="0" hangingPunct="1">
              <a:lnSpc>
                <a:spcPct val="90000"/>
              </a:lnSpc>
              <a:spcBef>
                <a:spcPts val="3543"/>
              </a:spcBef>
              <a:buFont typeface="Arial" panose="020B0604020202020204" pitchFamily="34" charset="0"/>
              <a:buChar char="•"/>
              <a:defRPr sz="99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429927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85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49878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7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69829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89780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909731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529682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49633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769584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dirty="0"/>
          </a:p>
        </p:txBody>
      </p:sp>
      <p:sp>
        <p:nvSpPr>
          <p:cNvPr id="45" name="Espaço Reservado para Conteúdo 7">
            <a:extLst>
              <a:ext uri="{FF2B5EF4-FFF2-40B4-BE49-F238E27FC236}">
                <a16:creationId xmlns:a16="http://schemas.microsoft.com/office/drawing/2014/main" id="{C53293C6-C1AC-4347-AD29-E0886CC30838}"/>
              </a:ext>
            </a:extLst>
          </p:cNvPr>
          <p:cNvSpPr txBox="1">
            <a:spLocks/>
          </p:cNvSpPr>
          <p:nvPr/>
        </p:nvSpPr>
        <p:spPr>
          <a:xfrm>
            <a:off x="966236" y="13667874"/>
            <a:ext cx="14879965" cy="268063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809976" indent="-809976" algn="l" defTabSz="3239902" rtl="0" eaLnBrk="1" latinLnBrk="0" hangingPunct="1">
              <a:lnSpc>
                <a:spcPct val="90000"/>
              </a:lnSpc>
              <a:spcBef>
                <a:spcPts val="3543"/>
              </a:spcBef>
              <a:buFont typeface="Arial" panose="020B0604020202020204" pitchFamily="34" charset="0"/>
              <a:buChar char="•"/>
              <a:defRPr sz="99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429927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85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49878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7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69829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89780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909731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529682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49633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769584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dirty="0"/>
          </a:p>
        </p:txBody>
      </p:sp>
      <p:sp>
        <p:nvSpPr>
          <p:cNvPr id="46" name="Espaço Reservado para Conteúdo 7">
            <a:extLst>
              <a:ext uri="{FF2B5EF4-FFF2-40B4-BE49-F238E27FC236}">
                <a16:creationId xmlns:a16="http://schemas.microsoft.com/office/drawing/2014/main" id="{2BC0BC69-B31C-4FD9-B8B3-B07DDCF74685}"/>
              </a:ext>
            </a:extLst>
          </p:cNvPr>
          <p:cNvSpPr txBox="1">
            <a:spLocks/>
          </p:cNvSpPr>
          <p:nvPr/>
        </p:nvSpPr>
        <p:spPr>
          <a:xfrm>
            <a:off x="15846201" y="14246431"/>
            <a:ext cx="12892863" cy="268063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809976" indent="-809976" algn="l" defTabSz="3239902" rtl="0" eaLnBrk="1" latinLnBrk="0" hangingPunct="1">
              <a:lnSpc>
                <a:spcPct val="90000"/>
              </a:lnSpc>
              <a:spcBef>
                <a:spcPts val="3543"/>
              </a:spcBef>
              <a:buFont typeface="Arial" panose="020B0604020202020204" pitchFamily="34" charset="0"/>
              <a:buChar char="•"/>
              <a:defRPr sz="99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429927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85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49878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7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69829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89780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909731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529682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49633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769584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dirty="0"/>
          </a:p>
        </p:txBody>
      </p:sp>
      <p:sp>
        <p:nvSpPr>
          <p:cNvPr id="55" name="Espaço Reservado para Conteúdo 54">
            <a:extLst>
              <a:ext uri="{FF2B5EF4-FFF2-40B4-BE49-F238E27FC236}">
                <a16:creationId xmlns:a16="http://schemas.microsoft.com/office/drawing/2014/main" id="{004F6150-0390-41AD-B4E3-BA07605432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816276" y="13063824"/>
            <a:ext cx="13769697" cy="27410408"/>
          </a:xfrm>
        </p:spPr>
        <p:txBody>
          <a:bodyPr/>
          <a:lstStyle/>
          <a:p>
            <a:endParaRPr lang="pt-BR" dirty="0"/>
          </a:p>
        </p:txBody>
      </p:sp>
      <p:pic>
        <p:nvPicPr>
          <p:cNvPr id="70" name="Espaço Reservado para Conteúdo 65">
            <a:extLst>
              <a:ext uri="{FF2B5EF4-FFF2-40B4-BE49-F238E27FC236}">
                <a16:creationId xmlns:a16="http://schemas.microsoft.com/office/drawing/2014/main" id="{60CBF9DA-4AEF-4F4F-A9DF-BD910FCBA6D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02" y="42061228"/>
            <a:ext cx="32399288" cy="134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7592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</TotalTime>
  <Words>70</Words>
  <Application>Microsoft Office PowerPoint</Application>
  <PresentationFormat>Personalizar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Agency FB</vt:lpstr>
      <vt:lpstr>Arial</vt:lpstr>
      <vt:lpstr>Calibri</vt:lpstr>
      <vt:lpstr>Calibri Light</vt:lpstr>
      <vt:lpstr>Segoe UI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Geison Araujo</dc:creator>
  <cp:lastModifiedBy>Geison Araujo</cp:lastModifiedBy>
  <cp:revision>8</cp:revision>
  <dcterms:created xsi:type="dcterms:W3CDTF">2019-08-25T21:22:13Z</dcterms:created>
  <dcterms:modified xsi:type="dcterms:W3CDTF">2019-09-19T03:37:15Z</dcterms:modified>
</cp:coreProperties>
</file>